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64" autoAdjust="0"/>
  </p:normalViewPr>
  <p:slideViewPr>
    <p:cSldViewPr>
      <p:cViewPr varScale="1">
        <p:scale>
          <a:sx n="79" d="100"/>
          <a:sy n="79" d="100"/>
        </p:scale>
        <p:origin x="-25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76965E-E618-4301-B68F-6650533988E8}" type="datetimeFigureOut">
              <a:rPr lang="en-US" smtClean="0"/>
              <a:t>3/3/2021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76D543-245E-41BD-8B06-79F2AF286770}" type="slidenum">
              <a:rPr lang="en-US" smtClean="0"/>
              <a:t>‹#›</a:t>
            </a:fld>
            <a:endParaRPr lang="en-US"/>
          </a:p>
        </p:txBody>
      </p:sp>
    </p:spTree>
    <p:extLst>
      <p:ext uri="{BB962C8B-B14F-4D97-AF65-F5344CB8AC3E}">
        <p14:creationId xmlns:p14="http://schemas.microsoft.com/office/powerpoint/2010/main" val="409180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58D09-88C7-49B2-B7D6-D68C27C0B2F1}" type="datetimeFigureOut">
              <a:rPr lang="en-US" smtClean="0"/>
              <a:t>3/3/2021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57EF3-C723-427C-A99E-A9CF971772FC}" type="slidenum">
              <a:rPr lang="en-US" smtClean="0"/>
              <a:t>‹#›</a:t>
            </a:fld>
            <a:endParaRPr lang="en-US"/>
          </a:p>
        </p:txBody>
      </p:sp>
    </p:spTree>
    <p:extLst>
      <p:ext uri="{BB962C8B-B14F-4D97-AF65-F5344CB8AC3E}">
        <p14:creationId xmlns:p14="http://schemas.microsoft.com/office/powerpoint/2010/main" val="39096730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a:t>
            </a:r>
            <a:r>
              <a:rPr lang="en-US" baseline="0" dirty="0" smtClean="0"/>
              <a:t> are here to present a summary of the Town of Fishkill Police Reform Plan to the Town Board and members of  the community. </a:t>
            </a:r>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1</a:t>
            </a:fld>
            <a:endParaRPr lang="en-US"/>
          </a:p>
        </p:txBody>
      </p:sp>
    </p:spTree>
    <p:extLst>
      <p:ext uri="{BB962C8B-B14F-4D97-AF65-F5344CB8AC3E}">
        <p14:creationId xmlns:p14="http://schemas.microsoft.com/office/powerpoint/2010/main" val="3778991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hiring and recruitment policy is a dynamic program which is always developing and improving ways to better</a:t>
            </a:r>
            <a:r>
              <a:rPr lang="en-US" baseline="0" dirty="0" smtClean="0"/>
              <a:t> reach the most qualified candidates. </a:t>
            </a:r>
          </a:p>
          <a:p>
            <a:endParaRPr lang="en-US" baseline="0" dirty="0" smtClean="0"/>
          </a:p>
          <a:p>
            <a:r>
              <a:rPr lang="en-US" baseline="0" dirty="0" smtClean="0"/>
              <a:t>It is important for us to insure that we put the best candidates forward to represent the Town of Fishkill.</a:t>
            </a:r>
          </a:p>
          <a:p>
            <a:endParaRPr lang="en-US" baseline="0" dirty="0" smtClean="0"/>
          </a:p>
          <a:p>
            <a:r>
              <a:rPr lang="en-US" baseline="0" dirty="0" smtClean="0"/>
              <a:t>Our process is designed to…. </a:t>
            </a:r>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10</a:t>
            </a:fld>
            <a:endParaRPr lang="en-US"/>
          </a:p>
        </p:txBody>
      </p:sp>
    </p:spTree>
    <p:extLst>
      <p:ext uri="{BB962C8B-B14F-4D97-AF65-F5344CB8AC3E}">
        <p14:creationId xmlns:p14="http://schemas.microsoft.com/office/powerpoint/2010/main" val="299777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a:t>
            </a:r>
          </a:p>
          <a:p>
            <a:endParaRPr lang="en-US" dirty="0" smtClean="0"/>
          </a:p>
          <a:p>
            <a:endParaRPr lang="en-US" smtClean="0"/>
          </a:p>
          <a:p>
            <a:r>
              <a:rPr lang="en-US" smtClean="0"/>
              <a:t>TOTAL </a:t>
            </a:r>
            <a:r>
              <a:rPr lang="en-US" dirty="0" smtClean="0"/>
              <a:t>OF </a:t>
            </a:r>
            <a:r>
              <a:rPr lang="en-US" b="1" u="sng" dirty="0" smtClean="0"/>
              <a:t>9</a:t>
            </a:r>
            <a:r>
              <a:rPr lang="en-US" dirty="0" smtClean="0"/>
              <a:t> CHANGES FROM PAC RECOMMENDATIONS</a:t>
            </a:r>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11</a:t>
            </a:fld>
            <a:endParaRPr lang="en-US"/>
          </a:p>
        </p:txBody>
      </p:sp>
    </p:spTree>
    <p:extLst>
      <p:ext uri="{BB962C8B-B14F-4D97-AF65-F5344CB8AC3E}">
        <p14:creationId xmlns:p14="http://schemas.microsoft.com/office/powerpoint/2010/main" val="386585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June of 2020 the Town of Fishkill, like all communities in NY State received the Governors Executive Order for Police Reform.</a:t>
            </a:r>
          </a:p>
          <a:p>
            <a:endParaRPr lang="en-US" sz="1200" dirty="0" smtClean="0"/>
          </a:p>
          <a:p>
            <a:r>
              <a:rPr lang="en-US" sz="1200" dirty="0" smtClean="0"/>
              <a:t>Since that time the Police Department and Town Officials have attended Police Reform meetings and participated in the public forum on Human Rights. </a:t>
            </a:r>
          </a:p>
          <a:p>
            <a:endParaRPr lang="en-US" sz="1200" dirty="0" smtClean="0"/>
          </a:p>
          <a:p>
            <a:r>
              <a:rPr lang="en-US" sz="1200" dirty="0" smtClean="0"/>
              <a:t>As a result of these meetings we developed a plan based on our current progressive practices and implemented improvements to meet the Executive Order.</a:t>
            </a:r>
          </a:p>
          <a:p>
            <a:endParaRPr lang="en-US" sz="1200" dirty="0" smtClean="0"/>
          </a:p>
          <a:p>
            <a:r>
              <a:rPr lang="en-US" sz="1200" dirty="0" smtClean="0"/>
              <a:t>The final step was to review recommendations of the community as a whole and finalize our plan.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2</a:t>
            </a:fld>
            <a:endParaRPr lang="en-US"/>
          </a:p>
        </p:txBody>
      </p:sp>
    </p:spTree>
    <p:extLst>
      <p:ext uri="{BB962C8B-B14F-4D97-AF65-F5344CB8AC3E}">
        <p14:creationId xmlns:p14="http://schemas.microsoft.com/office/powerpoint/2010/main" val="416803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Tx/>
              <a:buSzTx/>
              <a:buNone/>
              <a:defRPr/>
            </a:pPr>
            <a:r>
              <a:rPr lang="en-US" sz="1200" dirty="0" smtClean="0"/>
              <a:t> In 2020 the Town of Fishkill Police Department voluntarily began the</a:t>
            </a:r>
          </a:p>
          <a:p>
            <a:pPr marL="0" indent="0">
              <a:buClrTx/>
              <a:buSzTx/>
              <a:buNone/>
              <a:defRPr/>
            </a:pPr>
            <a:r>
              <a:rPr lang="en-US" sz="1200" dirty="0" smtClean="0"/>
              <a:t> </a:t>
            </a:r>
            <a:r>
              <a:rPr lang="en-US" sz="1200" dirty="0" smtClean="0"/>
              <a:t>process </a:t>
            </a:r>
            <a:r>
              <a:rPr lang="en-US" sz="1200" dirty="0" smtClean="0"/>
              <a:t>of becoming accredited to improve performance, </a:t>
            </a:r>
          </a:p>
          <a:p>
            <a:pPr marL="0" indent="0">
              <a:buClrTx/>
              <a:buSzTx/>
              <a:buNone/>
              <a:defRPr/>
            </a:pPr>
            <a:r>
              <a:rPr lang="en-US" sz="1200" dirty="0" smtClean="0"/>
              <a:t> </a:t>
            </a:r>
            <a:r>
              <a:rPr lang="en-US" sz="1200" dirty="0" smtClean="0"/>
              <a:t>professionalism </a:t>
            </a:r>
            <a:r>
              <a:rPr lang="en-US" sz="1200" dirty="0" smtClean="0"/>
              <a:t>and provide enhanced service to our community. </a:t>
            </a:r>
          </a:p>
          <a:p>
            <a:pPr marL="0" indent="0">
              <a:buClrTx/>
              <a:buSzTx/>
              <a:buNone/>
              <a:defRPr/>
            </a:pPr>
            <a:endParaRPr lang="en-US" sz="1200" dirty="0" smtClean="0"/>
          </a:p>
          <a:p>
            <a:pPr marL="0" indent="0">
              <a:buClrTx/>
              <a:buSzTx/>
              <a:buNone/>
              <a:defRPr/>
            </a:pPr>
            <a:r>
              <a:rPr lang="en-US" sz="1200" baseline="0" dirty="0" smtClean="0"/>
              <a:t> </a:t>
            </a:r>
            <a:r>
              <a:rPr lang="en-US" sz="1200" dirty="0" smtClean="0"/>
              <a:t>The </a:t>
            </a:r>
            <a:r>
              <a:rPr lang="en-US" sz="1200" dirty="0" smtClean="0"/>
              <a:t>advantage of becoming an accredited agency helps us to meet the</a:t>
            </a:r>
          </a:p>
          <a:p>
            <a:pPr marL="0" indent="0">
              <a:buClrTx/>
              <a:buSzTx/>
              <a:buNone/>
              <a:defRPr/>
            </a:pPr>
            <a:r>
              <a:rPr lang="en-US" sz="1200" dirty="0" smtClean="0"/>
              <a:t>    requirements of the Governors </a:t>
            </a:r>
            <a:r>
              <a:rPr lang="en-US" sz="1200" dirty="0" smtClean="0"/>
              <a:t>order.</a:t>
            </a:r>
          </a:p>
          <a:p>
            <a:pPr marL="0" indent="0">
              <a:buClrTx/>
              <a:buSzTx/>
              <a:buNone/>
              <a:defRPr/>
            </a:pPr>
            <a:endParaRPr lang="en-US" sz="1200" dirty="0" smtClean="0"/>
          </a:p>
          <a:p>
            <a:pPr marL="0" indent="0">
              <a:buClrTx/>
              <a:buSzTx/>
              <a:buNone/>
              <a:defRPr/>
            </a:pPr>
            <a:r>
              <a:rPr lang="en-US" sz="1200" baseline="0" dirty="0" smtClean="0"/>
              <a:t> </a:t>
            </a:r>
            <a:r>
              <a:rPr lang="en-US" sz="1200" dirty="0" smtClean="0"/>
              <a:t>The </a:t>
            </a:r>
            <a:r>
              <a:rPr lang="en-US" sz="1200" dirty="0" smtClean="0"/>
              <a:t>program enables administrators to strengthen existing procedures while simultaneously creating a solid foundation for our agencies future</a:t>
            </a:r>
          </a:p>
          <a:p>
            <a:endParaRPr lang="en-US" sz="1200" dirty="0" smtClean="0"/>
          </a:p>
          <a:p>
            <a:r>
              <a:rPr lang="en-US" sz="1200" dirty="0" smtClean="0"/>
              <a:t>UPDATES</a:t>
            </a:r>
            <a:r>
              <a:rPr lang="en-US" sz="1200" baseline="0" dirty="0" smtClean="0"/>
              <a:t> BASED ON PAC RECOMMENDATIONS:</a:t>
            </a:r>
          </a:p>
          <a:p>
            <a:endParaRPr lang="en-US" sz="1200" baseline="0" dirty="0" smtClean="0"/>
          </a:p>
          <a:p>
            <a:r>
              <a:rPr lang="en-US" sz="1200" baseline="0" dirty="0" smtClean="0"/>
              <a:t>1. Detailed information on benefits of NY State Accreditation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3</a:t>
            </a:fld>
            <a:endParaRPr lang="en-US"/>
          </a:p>
        </p:txBody>
      </p:sp>
    </p:spTree>
    <p:extLst>
      <p:ext uri="{BB962C8B-B14F-4D97-AF65-F5344CB8AC3E}">
        <p14:creationId xmlns:p14="http://schemas.microsoft.com/office/powerpoint/2010/main" val="416803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data and</a:t>
            </a:r>
            <a:r>
              <a:rPr lang="en-US" baseline="0" dirty="0" smtClean="0"/>
              <a:t> reports are provided via the department website to increase transparency.</a:t>
            </a:r>
          </a:p>
          <a:p>
            <a:endParaRPr lang="en-US" baseline="0" dirty="0" smtClean="0"/>
          </a:p>
          <a:p>
            <a:r>
              <a:rPr lang="en-US" sz="1200" dirty="0" smtClean="0"/>
              <a:t>UPDATES</a:t>
            </a:r>
            <a:r>
              <a:rPr lang="en-US" sz="1200" baseline="0" dirty="0" smtClean="0"/>
              <a:t> BASED ON PAC RECOMMENDATIONS:</a:t>
            </a:r>
          </a:p>
          <a:p>
            <a:endParaRPr lang="en-US" sz="1200" baseline="0" dirty="0" smtClean="0"/>
          </a:p>
          <a:p>
            <a:pPr marL="228600" indent="-228600">
              <a:buAutoNum type="arabicPeriod"/>
            </a:pPr>
            <a:r>
              <a:rPr lang="en-US" sz="1200" baseline="0" dirty="0" smtClean="0"/>
              <a:t>Use of Force Annual Statistical report</a:t>
            </a:r>
          </a:p>
          <a:p>
            <a:pPr marL="228600" indent="-228600">
              <a:buAutoNum type="arabicPeriod"/>
            </a:pPr>
            <a:r>
              <a:rPr lang="en-US" sz="1200" baseline="0" dirty="0" smtClean="0"/>
              <a:t>Annual Crime Stats</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4</a:t>
            </a:fld>
            <a:endParaRPr lang="en-US"/>
          </a:p>
        </p:txBody>
      </p:sp>
    </p:spTree>
    <p:extLst>
      <p:ext uri="{BB962C8B-B14F-4D97-AF65-F5344CB8AC3E}">
        <p14:creationId xmlns:p14="http://schemas.microsoft.com/office/powerpoint/2010/main" val="417270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our revision to </a:t>
            </a:r>
            <a:r>
              <a:rPr lang="en-US" baseline="0" dirty="0" smtClean="0"/>
              <a:t>department General Orders manual the following policies have been added or updated based on Federal, State and Best Practice Guidelines.</a:t>
            </a:r>
          </a:p>
          <a:p>
            <a:endParaRPr lang="en-US" baseline="0" dirty="0" smtClean="0"/>
          </a:p>
          <a:p>
            <a:r>
              <a:rPr lang="en-US" baseline="0" dirty="0" smtClean="0"/>
              <a:t>Our Policy on Duty to Intervene:</a:t>
            </a:r>
          </a:p>
          <a:p>
            <a:r>
              <a:rPr lang="en-US" dirty="0" smtClean="0"/>
              <a:t>Any officer observing another</a:t>
            </a:r>
            <a:r>
              <a:rPr lang="en-US" baseline="0" dirty="0" smtClean="0"/>
              <a:t> </a:t>
            </a:r>
            <a:r>
              <a:rPr lang="en-US" dirty="0" smtClean="0"/>
              <a:t>officer using force that is clearly beyond that which is objectively reasonable shall</a:t>
            </a:r>
            <a:r>
              <a:rPr lang="en-US" baseline="0" dirty="0" smtClean="0"/>
              <a:t> </a:t>
            </a:r>
            <a:r>
              <a:rPr lang="en-US" dirty="0" smtClean="0"/>
              <a:t>intervene to prevent the use of unreasonable force</a:t>
            </a:r>
            <a:r>
              <a:rPr lang="en-US" baseline="0" dirty="0" smtClean="0"/>
              <a:t> and report the incident to his Supervisor.</a:t>
            </a:r>
          </a:p>
          <a:p>
            <a:endParaRPr lang="en-US" baseline="0" dirty="0" smtClean="0"/>
          </a:p>
          <a:p>
            <a:r>
              <a:rPr lang="en-US" baseline="0" dirty="0" smtClean="0"/>
              <a:t>Alternative Tactics:</a:t>
            </a:r>
          </a:p>
          <a:p>
            <a:r>
              <a:rPr lang="en-US" dirty="0" smtClean="0"/>
              <a:t>Officers should use non-violent strategies and techniques to decrease the intensity of a situation.</a:t>
            </a:r>
          </a:p>
          <a:p>
            <a:endParaRPr lang="en-US" baseline="0" dirty="0" smtClean="0"/>
          </a:p>
          <a:p>
            <a:endParaRPr lang="en-US" baseline="0" dirty="0" smtClean="0"/>
          </a:p>
          <a:p>
            <a:r>
              <a:rPr lang="en-US" sz="1200" dirty="0" smtClean="0"/>
              <a:t>UPDATES</a:t>
            </a:r>
            <a:r>
              <a:rPr lang="en-US" sz="1200" baseline="0" dirty="0" smtClean="0"/>
              <a:t> BASED ON PAC RECOMMENDATIONS:</a:t>
            </a:r>
          </a:p>
          <a:p>
            <a:pPr marL="228600" indent="-228600">
              <a:buAutoNum type="arabicPeriod"/>
            </a:pPr>
            <a:r>
              <a:rPr lang="en-US" sz="1200" baseline="0" dirty="0" smtClean="0"/>
              <a:t>Medical Considerations in Use of Force Incidents</a:t>
            </a:r>
          </a:p>
          <a:p>
            <a:pPr marL="228600" indent="-228600">
              <a:buAutoNum type="arabicPeriod"/>
            </a:pPr>
            <a:r>
              <a:rPr lang="en-US" sz="1200" baseline="0" dirty="0" smtClean="0"/>
              <a:t>Communications with Persons with Disabilities</a:t>
            </a:r>
          </a:p>
          <a:p>
            <a:pPr marL="228600" indent="-228600">
              <a:buAutoNum type="arabicPeriod"/>
            </a:pPr>
            <a:r>
              <a:rPr lang="en-US" sz="1200" baseline="0" dirty="0" smtClean="0"/>
              <a:t>Bias Based Policing</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5</a:t>
            </a:fld>
            <a:endParaRPr lang="en-US"/>
          </a:p>
        </p:txBody>
      </p:sp>
    </p:spTree>
    <p:extLst>
      <p:ext uri="{BB962C8B-B14F-4D97-AF65-F5344CB8AC3E}">
        <p14:creationId xmlns:p14="http://schemas.microsoft.com/office/powerpoint/2010/main" val="293818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Procedural updates are</a:t>
            </a:r>
            <a:r>
              <a:rPr lang="en-US" baseline="0" dirty="0" smtClean="0"/>
              <a:t> also in the process of being updated and implemented.</a:t>
            </a:r>
          </a:p>
          <a:p>
            <a:endParaRPr lang="en-US" baseline="0" dirty="0" smtClean="0"/>
          </a:p>
          <a:p>
            <a:r>
              <a:rPr lang="en-US" sz="1200" dirty="0" smtClean="0"/>
              <a:t>UPDATES</a:t>
            </a:r>
            <a:r>
              <a:rPr lang="en-US" sz="1200" baseline="0" dirty="0" smtClean="0"/>
              <a:t> BASED ON PAC RECOMMENDATIONS:</a:t>
            </a:r>
          </a:p>
          <a:p>
            <a:pPr marL="228600" indent="-228600">
              <a:buAutoNum type="arabicPeriod"/>
            </a:pPr>
            <a:r>
              <a:rPr lang="en-US" sz="1200" baseline="0" dirty="0" smtClean="0"/>
              <a:t>Specified Mobile Crisis Team as resource</a:t>
            </a:r>
          </a:p>
          <a:p>
            <a:pPr marL="228600" indent="-228600">
              <a:buAutoNum type="arabicPeriod"/>
            </a:pPr>
            <a:r>
              <a:rPr lang="en-US" sz="1200" baseline="0" dirty="0" smtClean="0"/>
              <a:t>Civilian oversight by Police Commissioner</a:t>
            </a:r>
          </a:p>
          <a:p>
            <a:pPr marL="228600" indent="-228600">
              <a:buAutoNum type="arabicPeriod"/>
            </a:pPr>
            <a:r>
              <a:rPr lang="en-US" sz="1200" baseline="0" dirty="0" smtClean="0"/>
              <a:t>Town Review Board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6</a:t>
            </a:fld>
            <a:endParaRPr lang="en-US"/>
          </a:p>
        </p:txBody>
      </p:sp>
    </p:spTree>
    <p:extLst>
      <p:ext uri="{BB962C8B-B14F-4D97-AF65-F5344CB8AC3E}">
        <p14:creationId xmlns:p14="http://schemas.microsoft.com/office/powerpoint/2010/main" val="23277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techniques have</a:t>
            </a:r>
            <a:r>
              <a:rPr lang="en-US" baseline="0" dirty="0" smtClean="0"/>
              <a:t> been evaluated and adapted to meet the requirements of EO 203.</a:t>
            </a:r>
          </a:p>
          <a:p>
            <a:endParaRPr lang="en-US" baseline="0" dirty="0" smtClean="0"/>
          </a:p>
          <a:p>
            <a:r>
              <a:rPr lang="en-US" sz="1200" dirty="0" smtClean="0"/>
              <a:t>UPDATES</a:t>
            </a:r>
            <a:r>
              <a:rPr lang="en-US" sz="1200" baseline="0" dirty="0" smtClean="0"/>
              <a:t> BASED ONPAC RECOMMENDATIONS:</a:t>
            </a:r>
          </a:p>
          <a:p>
            <a:r>
              <a:rPr lang="en-US" sz="1200" baseline="0" dirty="0" smtClean="0"/>
              <a:t>1. Officer trained to instruct Procedural Justice and Implicit Bias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7</a:t>
            </a:fld>
            <a:endParaRPr lang="en-US"/>
          </a:p>
        </p:txBody>
      </p:sp>
    </p:spTree>
    <p:extLst>
      <p:ext uri="{BB962C8B-B14F-4D97-AF65-F5344CB8AC3E}">
        <p14:creationId xmlns:p14="http://schemas.microsoft.com/office/powerpoint/2010/main" val="145893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less lethal weapons, we are not purchasing new equipment,</a:t>
            </a:r>
            <a:r>
              <a:rPr lang="en-US" baseline="0" dirty="0" smtClean="0"/>
              <a:t> we are repurposing existing weapons to help diminish the loss of life by providing alternative tactics in lethal situations.</a:t>
            </a:r>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8</a:t>
            </a:fld>
            <a:endParaRPr lang="en-US"/>
          </a:p>
        </p:txBody>
      </p:sp>
    </p:spTree>
    <p:extLst>
      <p:ext uri="{BB962C8B-B14F-4D97-AF65-F5344CB8AC3E}">
        <p14:creationId xmlns:p14="http://schemas.microsoft.com/office/powerpoint/2010/main" val="4329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Policing is something we are very proud of. It has given us an opportunity to meet many of our residents and in turn have them become more familiar and comfortable with our officers.</a:t>
            </a:r>
          </a:p>
          <a:p>
            <a:endParaRPr lang="en-US" baseline="0" dirty="0" smtClean="0"/>
          </a:p>
          <a:p>
            <a:r>
              <a:rPr lang="en-US" baseline="0" dirty="0" smtClean="0"/>
              <a:t>These are a few of the services we provide through our efforts in community outreach.</a:t>
            </a:r>
          </a:p>
          <a:p>
            <a:endParaRPr lang="en-US" baseline="0" dirty="0" smtClean="0"/>
          </a:p>
          <a:p>
            <a:r>
              <a:rPr lang="en-US" b="1" baseline="0" dirty="0" smtClean="0"/>
              <a:t>Last:</a:t>
            </a:r>
          </a:p>
          <a:p>
            <a:endParaRPr lang="en-US" baseline="0" dirty="0" smtClean="0"/>
          </a:p>
          <a:p>
            <a:r>
              <a:rPr lang="en-US" baseline="0" dirty="0" smtClean="0"/>
              <a:t>We do this and much more by working in cooperation with the Town and Recreation Department to provide social events for our community.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F57EF3-C723-427C-A99E-A9CF971772FC}" type="slidenum">
              <a:rPr lang="en-US" smtClean="0"/>
              <a:t>9</a:t>
            </a:fld>
            <a:endParaRPr lang="en-US"/>
          </a:p>
        </p:txBody>
      </p:sp>
    </p:spTree>
    <p:extLst>
      <p:ext uri="{BB962C8B-B14F-4D97-AF65-F5344CB8AC3E}">
        <p14:creationId xmlns:p14="http://schemas.microsoft.com/office/powerpoint/2010/main" val="195363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BBE948A-D17C-4112-9044-8CE2256A2473}"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3692-6ECF-431E-AD74-990CF6B049E7}"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4E939B-39EF-4103-B75E-7B287207DCF3}"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3692-6ECF-431E-AD74-990CF6B049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B4293B-EB09-4AAB-9C08-09EDFF8BA636}" type="datetime1">
              <a:rPr lang="en-US" smtClean="0"/>
              <a:t>3/3/2021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B823692-6ECF-431E-AD74-990CF6B049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F7A5AA-8C6D-487A-A72F-B552FD9510E6}"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3692-6ECF-431E-AD74-990CF6B049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AE0D4F-9C44-4E1E-B4F3-6CBB054BE27E}"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3692-6ECF-431E-AD74-990CF6B049E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69ADA6-E591-48B5-A7C1-EB40140017A1}"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23692-6ECF-431E-AD74-990CF6B049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E96512-659F-4272-AEAE-65D2CABEA524}" type="datetime1">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23692-6ECF-431E-AD74-990CF6B049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4955AA-8A4A-444D-B5D0-C536F14DB1D5}" type="datetime1">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23692-6ECF-431E-AD74-990CF6B049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48AB2-E1C4-437A-AFEE-BE17C7285ABF}" type="datetime1">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23692-6ECF-431E-AD74-990CF6B049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9C4207-B354-4E0C-8CA5-5476C1EFF797}"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23692-6ECF-431E-AD74-990CF6B049E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A6C058E-4FD8-4344-949B-B7DCFEBC969C}" type="datetime1">
              <a:rPr lang="en-US" smtClean="0"/>
              <a:t>3/3/2021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B823692-6ECF-431E-AD74-990CF6B049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BE41DBA-B770-496C-96AA-A16124CD23A2}" type="datetime1">
              <a:rPr lang="en-US" smtClean="0"/>
              <a:t>3/3/2021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B823692-6ECF-431E-AD74-990CF6B049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6553200" cy="3660835"/>
          </a:xfrm>
        </p:spPr>
        <p:txBody>
          <a:bodyPr>
            <a:normAutofit fontScale="90000"/>
          </a:bodyPr>
          <a:lstStyle/>
          <a:p>
            <a:pPr algn="ctr"/>
            <a:r>
              <a:rPr lang="en-US" sz="5400" dirty="0" smtClean="0"/>
              <a:t>Town of Fishkill Police </a:t>
            </a:r>
            <a:r>
              <a:rPr lang="en-US" dirty="0" smtClean="0"/>
              <a:t/>
            </a:r>
            <a:br>
              <a:rPr lang="en-US" dirty="0" smtClean="0"/>
            </a:br>
            <a:r>
              <a:rPr lang="en-US" dirty="0" smtClean="0"/>
              <a:t/>
            </a:r>
            <a:br>
              <a:rPr lang="en-US" dirty="0" smtClean="0"/>
            </a:br>
            <a:r>
              <a:rPr lang="en-US" dirty="0" smtClean="0"/>
              <a:t>Reform &amp; Modernization </a:t>
            </a:r>
            <a:br>
              <a:rPr lang="en-US" dirty="0" smtClean="0"/>
            </a:br>
            <a:r>
              <a:rPr lang="en-US" dirty="0" smtClean="0"/>
              <a:t>Final Presentation</a:t>
            </a:r>
            <a:endParaRPr lang="en-US" dirty="0"/>
          </a:p>
        </p:txBody>
      </p:sp>
      <p:sp>
        <p:nvSpPr>
          <p:cNvPr id="3" name="Subtitle 2"/>
          <p:cNvSpPr>
            <a:spLocks noGrp="1"/>
          </p:cNvSpPr>
          <p:nvPr>
            <p:ph type="subTitle" idx="1"/>
          </p:nvPr>
        </p:nvSpPr>
        <p:spPr>
          <a:xfrm>
            <a:off x="533400" y="5410200"/>
            <a:ext cx="8077200" cy="971724"/>
          </a:xfrm>
        </p:spPr>
        <p:txBody>
          <a:bodyPr/>
          <a:lstStyle/>
          <a:p>
            <a:pPr algn="ctr"/>
            <a:r>
              <a:rPr lang="en-US" dirty="0" smtClean="0"/>
              <a:t>Town of Fishkill Police Department</a:t>
            </a:r>
          </a:p>
          <a:p>
            <a:pPr algn="ctr"/>
            <a:r>
              <a:rPr lang="en-US" dirty="0"/>
              <a:t> </a:t>
            </a:r>
            <a:r>
              <a:rPr lang="en-US" sz="1600" dirty="0" smtClean="0"/>
              <a:t>Chief of Police   Keith L. Dworkin</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486400"/>
            <a:ext cx="905252" cy="9647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762000"/>
            <a:ext cx="1828799" cy="304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1074708"/>
            <a:ext cx="2117784" cy="1058892"/>
          </a:xfrm>
          <a:prstGeom prst="rect">
            <a:avLst/>
          </a:prstGeom>
        </p:spPr>
      </p:pic>
    </p:spTree>
    <p:extLst>
      <p:ext uri="{BB962C8B-B14F-4D97-AF65-F5344CB8AC3E}">
        <p14:creationId xmlns:p14="http://schemas.microsoft.com/office/powerpoint/2010/main" val="980621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&amp; Recruitment Process</a:t>
            </a:r>
            <a:endParaRPr lang="en-US" dirty="0"/>
          </a:p>
        </p:txBody>
      </p:sp>
      <p:sp>
        <p:nvSpPr>
          <p:cNvPr id="3" name="Content Placeholder 2"/>
          <p:cNvSpPr>
            <a:spLocks noGrp="1"/>
          </p:cNvSpPr>
          <p:nvPr>
            <p:ph sz="half" idx="1"/>
          </p:nvPr>
        </p:nvSpPr>
        <p:spPr/>
        <p:txBody>
          <a:bodyPr>
            <a:normAutofit fontScale="85000" lnSpcReduction="20000"/>
          </a:bodyPr>
          <a:lstStyle/>
          <a:p>
            <a:pPr marL="118872" indent="0">
              <a:buNone/>
            </a:pPr>
            <a:r>
              <a:rPr lang="en-US" b="1" dirty="0" smtClean="0"/>
              <a:t>Candidate Selection Process</a:t>
            </a:r>
          </a:p>
          <a:p>
            <a:pPr marL="118872" indent="0">
              <a:buNone/>
            </a:pPr>
            <a:endParaRPr lang="en-US" dirty="0" smtClean="0"/>
          </a:p>
          <a:p>
            <a:pPr>
              <a:buFont typeface="Wingdings" panose="05000000000000000000" pitchFamily="2" charset="2"/>
              <a:buChar char="§"/>
            </a:pPr>
            <a:r>
              <a:rPr lang="en-US" dirty="0" smtClean="0"/>
              <a:t>Build on established methodology and robust vetting procedure</a:t>
            </a:r>
          </a:p>
          <a:p>
            <a:pPr marL="118872" indent="0">
              <a:buNone/>
            </a:pPr>
            <a:endParaRPr lang="en-US" dirty="0" smtClean="0"/>
          </a:p>
          <a:p>
            <a:pPr>
              <a:buFont typeface="Wingdings" panose="05000000000000000000" pitchFamily="2" charset="2"/>
              <a:buChar char="§"/>
            </a:pPr>
            <a:r>
              <a:rPr lang="en-US" dirty="0" smtClean="0"/>
              <a:t>Prioritize qualified candidates with Town of Fishkill residency</a:t>
            </a:r>
          </a:p>
          <a:p>
            <a:pPr marL="118872" indent="0">
              <a:buNone/>
            </a:pPr>
            <a:endParaRPr lang="en-US" dirty="0" smtClean="0"/>
          </a:p>
          <a:p>
            <a:pPr>
              <a:buFont typeface="Wingdings" panose="05000000000000000000" pitchFamily="2" charset="2"/>
              <a:buChar char="§"/>
            </a:pPr>
            <a:r>
              <a:rPr lang="en-US" dirty="0" smtClean="0"/>
              <a:t>Post all vacancies for Police Personnel on Department website and Social Media sites</a:t>
            </a:r>
          </a:p>
          <a:p>
            <a:pPr>
              <a:buFont typeface="Wingdings" panose="05000000000000000000" pitchFamily="2" charset="2"/>
              <a:buChar char="§"/>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457200"/>
            <a:ext cx="4016216" cy="669369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733800"/>
            <a:ext cx="630158" cy="1295400"/>
          </a:xfrm>
          <a:prstGeom prst="rect">
            <a:avLst/>
          </a:prstGeom>
        </p:spPr>
      </p:pic>
    </p:spTree>
    <p:extLst>
      <p:ext uri="{BB962C8B-B14F-4D97-AF65-F5344CB8AC3E}">
        <p14:creationId xmlns:p14="http://schemas.microsoft.com/office/powerpoint/2010/main" val="148253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077200" cy="4267200"/>
          </a:xfrm>
        </p:spPr>
        <p:txBody>
          <a:bodyPr>
            <a:normAutofit/>
          </a:bodyPr>
          <a:lstStyle/>
          <a:p>
            <a:pPr algn="ctr"/>
            <a:r>
              <a:rPr lang="en-US" sz="3200" dirty="0" smtClean="0"/>
              <a:t>We would like to thank the Town of Fishkill and Police Advisory Council for their cooperation in helping us improve and create a better future for our residents.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102" y="4651521"/>
            <a:ext cx="2647772" cy="44129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276491"/>
            <a:ext cx="2857143" cy="14285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5233358"/>
            <a:ext cx="2943409" cy="1471704"/>
          </a:xfrm>
          <a:prstGeom prst="rect">
            <a:avLst/>
          </a:prstGeom>
        </p:spPr>
      </p:pic>
    </p:spTree>
    <p:extLst>
      <p:ext uri="{BB962C8B-B14F-4D97-AF65-F5344CB8AC3E}">
        <p14:creationId xmlns:p14="http://schemas.microsoft.com/office/powerpoint/2010/main" val="45151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 State Executive Order 203</a:t>
            </a:r>
            <a:endParaRPr lang="en-US" dirty="0"/>
          </a:p>
        </p:txBody>
      </p:sp>
      <p:sp>
        <p:nvSpPr>
          <p:cNvPr id="3" name="Content Placeholder 2"/>
          <p:cNvSpPr>
            <a:spLocks noGrp="1"/>
          </p:cNvSpPr>
          <p:nvPr>
            <p:ph sz="half" idx="1"/>
          </p:nvPr>
        </p:nvSpPr>
        <p:spPr>
          <a:xfrm>
            <a:off x="457200" y="1676400"/>
            <a:ext cx="4038600" cy="4623816"/>
          </a:xfrm>
        </p:spPr>
        <p:txBody>
          <a:bodyPr>
            <a:normAutofit fontScale="85000" lnSpcReduction="20000"/>
          </a:bodyPr>
          <a:lstStyle/>
          <a:p>
            <a:pPr marL="118872" indent="0">
              <a:buNone/>
            </a:pPr>
            <a:endParaRPr lang="en-US" sz="2000" dirty="0" smtClean="0"/>
          </a:p>
          <a:p>
            <a:pPr marL="118872" indent="0">
              <a:buNone/>
            </a:pPr>
            <a:endParaRPr lang="en-US" sz="2000" dirty="0"/>
          </a:p>
          <a:p>
            <a:r>
              <a:rPr lang="en-US" sz="2000" dirty="0" smtClean="0"/>
              <a:t>The Town of Fishkill embraces the Governors no “one size fits all” solution.</a:t>
            </a:r>
          </a:p>
          <a:p>
            <a:pPr marL="118872" indent="0">
              <a:buNone/>
            </a:pPr>
            <a:endParaRPr lang="en-US" sz="2000" dirty="0" smtClean="0"/>
          </a:p>
          <a:p>
            <a:r>
              <a:rPr lang="en-US" sz="2000" dirty="0" smtClean="0"/>
              <a:t>We feel the </a:t>
            </a:r>
            <a:r>
              <a:rPr lang="en-US" sz="2000" dirty="0"/>
              <a:t>success and safety of our community depends on maintaining and strengthening </a:t>
            </a:r>
            <a:r>
              <a:rPr lang="en-US" sz="2000" dirty="0" smtClean="0"/>
              <a:t>mutual trust and respect.</a:t>
            </a:r>
            <a:endParaRPr lang="en-US" sz="2000" dirty="0"/>
          </a:p>
          <a:p>
            <a:pPr marL="118872" indent="0">
              <a:buNone/>
            </a:pPr>
            <a:endParaRPr lang="en-US" sz="2000" dirty="0" smtClean="0"/>
          </a:p>
          <a:p>
            <a:r>
              <a:rPr lang="en-US" sz="2000" dirty="0" smtClean="0"/>
              <a:t>In that regard we have convened community stakeholders in open forum to discuss the needs of our community.</a:t>
            </a:r>
          </a:p>
          <a:p>
            <a:endParaRPr lang="en-US" sz="2000" dirty="0"/>
          </a:p>
          <a:p>
            <a:r>
              <a:rPr lang="en-US" sz="2000" dirty="0" smtClean="0"/>
              <a:t>As a result, policies have been and will continue to be developed and updated through a complete revision of the Department General </a:t>
            </a:r>
            <a:r>
              <a:rPr lang="en-US" sz="2000" dirty="0"/>
              <a:t>O</a:t>
            </a:r>
            <a:r>
              <a:rPr lang="en-US" sz="2000" dirty="0" smtClean="0"/>
              <a:t>rders Manual. </a:t>
            </a:r>
          </a:p>
          <a:p>
            <a:endParaRPr lang="en-US" sz="2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905000"/>
            <a:ext cx="3178885" cy="4114800"/>
          </a:xfrm>
        </p:spPr>
      </p:pic>
    </p:spTree>
    <p:extLst>
      <p:ext uri="{BB962C8B-B14F-4D97-AF65-F5344CB8AC3E}">
        <p14:creationId xmlns:p14="http://schemas.microsoft.com/office/powerpoint/2010/main" val="73426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 State Accreditation</a:t>
            </a:r>
            <a:endParaRPr lang="en-US" dirty="0"/>
          </a:p>
        </p:txBody>
      </p:sp>
      <p:sp>
        <p:nvSpPr>
          <p:cNvPr id="4" name="Content Placeholder 3"/>
          <p:cNvSpPr>
            <a:spLocks noGrp="1"/>
          </p:cNvSpPr>
          <p:nvPr>
            <p:ph sz="half" idx="2"/>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9" name="Content Placeholder 8"/>
          <p:cNvSpPr>
            <a:spLocks noGrp="1"/>
          </p:cNvSpPr>
          <p:nvPr>
            <p:ph sz="half" idx="1"/>
          </p:nvPr>
        </p:nvSpPr>
        <p:spPr>
          <a:xfrm>
            <a:off x="4114800" y="1066800"/>
            <a:ext cx="4876800" cy="4343400"/>
          </a:xfrm>
        </p:spPr>
        <p:txBody>
          <a:bodyPr>
            <a:noAutofit/>
          </a:bodyPr>
          <a:lstStyle/>
          <a:p>
            <a:pPr marL="0" indent="0">
              <a:buClrTx/>
              <a:buSzTx/>
              <a:buNone/>
              <a:defRPr/>
            </a:pPr>
            <a:endParaRPr lang="en-US" sz="1200" dirty="0"/>
          </a:p>
          <a:p>
            <a:pPr marL="0" indent="0">
              <a:buClrTx/>
              <a:buSzTx/>
              <a:buNone/>
              <a:defRPr/>
            </a:pPr>
            <a:endParaRPr lang="en-US" sz="1200" dirty="0" smtClean="0"/>
          </a:p>
          <a:p>
            <a:pPr marL="0" indent="0">
              <a:buClrTx/>
              <a:buSzTx/>
              <a:buNone/>
              <a:defRPr/>
            </a:pPr>
            <a:endParaRPr lang="en-US" sz="1200" dirty="0"/>
          </a:p>
          <a:p>
            <a:pPr marL="118872" indent="0">
              <a:buNone/>
            </a:pPr>
            <a:r>
              <a:rPr lang="en-US" sz="2000" b="1" dirty="0" smtClean="0"/>
              <a:t>The benefits are</a:t>
            </a:r>
          </a:p>
          <a:p>
            <a:endParaRPr lang="en-US" sz="1400" dirty="0"/>
          </a:p>
          <a:p>
            <a:r>
              <a:rPr lang="en-US" sz="1600" dirty="0" smtClean="0"/>
              <a:t>Independent confirmation that policies comply with professional standards.</a:t>
            </a:r>
          </a:p>
          <a:p>
            <a:endParaRPr lang="en-US" sz="1600" dirty="0"/>
          </a:p>
          <a:p>
            <a:r>
              <a:rPr lang="en-US" sz="1600" dirty="0" smtClean="0"/>
              <a:t>Assurance of fair recruitment, selection and promotion process.</a:t>
            </a:r>
          </a:p>
          <a:p>
            <a:endParaRPr lang="en-US" sz="1600" dirty="0"/>
          </a:p>
          <a:p>
            <a:r>
              <a:rPr lang="en-US" sz="1600" dirty="0" smtClean="0"/>
              <a:t>Diminished liability to civil lawsuits and costly settlements</a:t>
            </a:r>
          </a:p>
          <a:p>
            <a:endParaRPr lang="en-US" sz="1600" dirty="0"/>
          </a:p>
          <a:p>
            <a:r>
              <a:rPr lang="en-US" sz="1600" dirty="0" smtClean="0"/>
              <a:t>Improved understanding by agency personnel of policies and procedure.</a:t>
            </a:r>
          </a:p>
          <a:p>
            <a:endParaRPr lang="en-US" sz="1600" dirty="0"/>
          </a:p>
          <a:p>
            <a:r>
              <a:rPr lang="en-US" sz="1600" dirty="0" smtClean="0"/>
              <a:t>Greater administrative and  operational effectiveness.</a:t>
            </a:r>
          </a:p>
          <a:p>
            <a:endParaRPr lang="en-US" sz="1600" dirty="0"/>
          </a:p>
          <a:p>
            <a:r>
              <a:rPr lang="en-US" sz="1600" dirty="0" smtClean="0"/>
              <a:t>Increased public confidence in our agency.</a:t>
            </a:r>
          </a:p>
          <a:p>
            <a:endParaRPr lang="en-US" sz="1600" dirty="0"/>
          </a:p>
          <a:p>
            <a:r>
              <a:rPr lang="en-US" sz="1600" dirty="0" smtClean="0"/>
              <a:t>Ensures standardized training of personnel.</a:t>
            </a:r>
          </a:p>
          <a:p>
            <a:endParaRPr lang="en-US" sz="1200" dirty="0"/>
          </a:p>
          <a:p>
            <a:endParaRPr lang="en-US" sz="1200" dirty="0" smtClean="0"/>
          </a:p>
          <a:p>
            <a:endParaRPr lang="en-US" sz="1200" dirty="0"/>
          </a:p>
          <a:p>
            <a:endParaRPr lang="en-US" sz="1200" dirty="0"/>
          </a:p>
          <a:p>
            <a:endParaRPr lang="en-US" sz="1300" dirty="0" smtClean="0"/>
          </a:p>
          <a:p>
            <a:pPr marL="118872" indent="0">
              <a:buNone/>
            </a:pPr>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7800"/>
            <a:ext cx="2857143" cy="4761905"/>
          </a:xfrm>
          <a:prstGeom prst="rect">
            <a:avLst/>
          </a:prstGeom>
        </p:spPr>
      </p:pic>
    </p:spTree>
    <p:extLst>
      <p:ext uri="{BB962C8B-B14F-4D97-AF65-F5344CB8AC3E}">
        <p14:creationId xmlns:p14="http://schemas.microsoft.com/office/powerpoint/2010/main" val="1382486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&amp; Reporting</a:t>
            </a:r>
            <a:endParaRPr lang="en-US" dirty="0"/>
          </a:p>
        </p:txBody>
      </p:sp>
      <p:sp>
        <p:nvSpPr>
          <p:cNvPr id="3" name="Content Placeholder 2"/>
          <p:cNvSpPr>
            <a:spLocks noGrp="1"/>
          </p:cNvSpPr>
          <p:nvPr>
            <p:ph sz="half" idx="1"/>
          </p:nvPr>
        </p:nvSpPr>
        <p:spPr>
          <a:xfrm>
            <a:off x="457200" y="1773936"/>
            <a:ext cx="4419600" cy="4623816"/>
          </a:xfrm>
        </p:spPr>
        <p:txBody>
          <a:bodyPr>
            <a:normAutofit fontScale="70000" lnSpcReduction="20000"/>
          </a:bodyPr>
          <a:lstStyle/>
          <a:p>
            <a:pPr marL="118872" indent="0">
              <a:buNone/>
            </a:pPr>
            <a:r>
              <a:rPr lang="en-US" sz="3400" b="1" dirty="0" smtClean="0"/>
              <a:t>Added to Department Website</a:t>
            </a:r>
          </a:p>
          <a:p>
            <a:pPr marL="118872" indent="0">
              <a:buNone/>
            </a:pPr>
            <a:endParaRPr lang="en-US" dirty="0" smtClean="0"/>
          </a:p>
          <a:p>
            <a:r>
              <a:rPr lang="en-US" dirty="0" smtClean="0"/>
              <a:t>Use of Force Policy</a:t>
            </a:r>
          </a:p>
          <a:p>
            <a:pPr marL="118872" indent="0">
              <a:buNone/>
            </a:pPr>
            <a:endParaRPr lang="en-US" dirty="0" smtClean="0"/>
          </a:p>
          <a:p>
            <a:r>
              <a:rPr lang="en-US" dirty="0" smtClean="0"/>
              <a:t>Use of Force Annual Statistical Report</a:t>
            </a:r>
          </a:p>
          <a:p>
            <a:endParaRPr lang="en-US" dirty="0"/>
          </a:p>
          <a:p>
            <a:r>
              <a:rPr lang="en-US" dirty="0" smtClean="0"/>
              <a:t>Annual Crime Stats</a:t>
            </a:r>
          </a:p>
          <a:p>
            <a:pPr marL="118872" indent="0">
              <a:buNone/>
            </a:pPr>
            <a:endParaRPr lang="en-US" dirty="0"/>
          </a:p>
          <a:p>
            <a:r>
              <a:rPr lang="en-US" dirty="0" smtClean="0"/>
              <a:t>Civilian Complaint Form</a:t>
            </a:r>
          </a:p>
          <a:p>
            <a:pPr marL="118872" indent="0">
              <a:buNone/>
            </a:pPr>
            <a:endParaRPr lang="en-US" dirty="0"/>
          </a:p>
          <a:p>
            <a:r>
              <a:rPr lang="en-US" dirty="0" smtClean="0"/>
              <a:t>Civilian Commendation Form</a:t>
            </a:r>
          </a:p>
          <a:p>
            <a:pPr marL="118872" indent="0">
              <a:buNone/>
            </a:pPr>
            <a:endParaRPr lang="en-US" dirty="0"/>
          </a:p>
          <a:p>
            <a:r>
              <a:rPr lang="en-US" dirty="0" smtClean="0"/>
              <a:t>Weekly Blotter Summary</a:t>
            </a:r>
          </a:p>
          <a:p>
            <a:pPr marL="118872" indent="0">
              <a:buNone/>
            </a:pPr>
            <a:endParaRPr lang="en-US" dirty="0" smtClean="0"/>
          </a:p>
          <a:p>
            <a:r>
              <a:rPr lang="en-US" dirty="0" smtClean="0"/>
              <a:t>Weekly Arrest Record</a:t>
            </a:r>
          </a:p>
          <a:p>
            <a:pPr marL="118872" indent="0">
              <a:buNone/>
            </a:pP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0184" y="973932"/>
            <a:ext cx="3254216" cy="5423694"/>
          </a:xfrm>
        </p:spPr>
      </p:pic>
    </p:spTree>
    <p:extLst>
      <p:ext uri="{BB962C8B-B14F-4D97-AF65-F5344CB8AC3E}">
        <p14:creationId xmlns:p14="http://schemas.microsoft.com/office/powerpoint/2010/main" val="119834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Orders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667000"/>
            <a:ext cx="4114800" cy="2246897"/>
          </a:xfrm>
        </p:spPr>
      </p:pic>
      <p:sp>
        <p:nvSpPr>
          <p:cNvPr id="4" name="Content Placeholder 3"/>
          <p:cNvSpPr>
            <a:spLocks noGrp="1"/>
          </p:cNvSpPr>
          <p:nvPr>
            <p:ph sz="half" idx="2"/>
          </p:nvPr>
        </p:nvSpPr>
        <p:spPr>
          <a:xfrm>
            <a:off x="4343400" y="1773936"/>
            <a:ext cx="4495800" cy="4623816"/>
          </a:xfrm>
        </p:spPr>
        <p:txBody>
          <a:bodyPr>
            <a:normAutofit fontScale="85000" lnSpcReduction="20000"/>
          </a:bodyPr>
          <a:lstStyle/>
          <a:p>
            <a:pPr marL="118872" indent="0">
              <a:buNone/>
            </a:pPr>
            <a:r>
              <a:rPr lang="en-US" b="1" dirty="0" smtClean="0"/>
              <a:t>Revised Department Policy</a:t>
            </a:r>
          </a:p>
          <a:p>
            <a:pPr marL="118872" indent="0">
              <a:buNone/>
            </a:pPr>
            <a:endParaRPr lang="en-US" dirty="0" smtClean="0"/>
          </a:p>
          <a:p>
            <a:r>
              <a:rPr lang="en-US" sz="2100" dirty="0" smtClean="0"/>
              <a:t>Duty to Intervene and Report</a:t>
            </a:r>
          </a:p>
          <a:p>
            <a:pPr marL="118872" indent="0">
              <a:buNone/>
            </a:pPr>
            <a:endParaRPr lang="en-US" sz="2100" dirty="0" smtClean="0"/>
          </a:p>
          <a:p>
            <a:r>
              <a:rPr lang="en-US" sz="2100" dirty="0" smtClean="0"/>
              <a:t>Alternative Tactics / De-escalation</a:t>
            </a:r>
          </a:p>
          <a:p>
            <a:pPr marL="118872" indent="0">
              <a:buNone/>
            </a:pPr>
            <a:endParaRPr lang="en-US" sz="2100" dirty="0" smtClean="0"/>
          </a:p>
          <a:p>
            <a:r>
              <a:rPr lang="en-US" sz="2100" dirty="0" smtClean="0"/>
              <a:t>Restrict the Use of Choke Holds</a:t>
            </a:r>
          </a:p>
          <a:p>
            <a:pPr marL="118872" indent="0">
              <a:buNone/>
            </a:pPr>
            <a:endParaRPr lang="en-US" sz="2100" dirty="0" smtClean="0"/>
          </a:p>
          <a:p>
            <a:r>
              <a:rPr lang="en-US" sz="2100" dirty="0" smtClean="0"/>
              <a:t>Restrict Shooting at Moving Vehicles</a:t>
            </a:r>
          </a:p>
          <a:p>
            <a:pPr marL="118872" indent="0">
              <a:buNone/>
            </a:pPr>
            <a:endParaRPr lang="en-US" sz="2100" dirty="0" smtClean="0"/>
          </a:p>
          <a:p>
            <a:r>
              <a:rPr lang="en-US" sz="2100" dirty="0" smtClean="0"/>
              <a:t>Medical Considerations in Use of Force Incidents</a:t>
            </a:r>
          </a:p>
          <a:p>
            <a:pPr marL="118872" indent="0">
              <a:buNone/>
            </a:pPr>
            <a:endParaRPr lang="en-US" sz="2100" dirty="0" smtClean="0"/>
          </a:p>
          <a:p>
            <a:r>
              <a:rPr lang="en-US" sz="2100" dirty="0" smtClean="0"/>
              <a:t>Restrict High Speed Pursuits</a:t>
            </a:r>
          </a:p>
          <a:p>
            <a:pPr marL="118872" indent="0">
              <a:buNone/>
            </a:pPr>
            <a:endParaRPr lang="en-US" sz="2100" dirty="0" smtClean="0"/>
          </a:p>
          <a:p>
            <a:r>
              <a:rPr lang="en-US" sz="2100" dirty="0" smtClean="0"/>
              <a:t>Communication with Persons with Disabilities</a:t>
            </a:r>
          </a:p>
          <a:p>
            <a:pPr marL="118872" indent="0">
              <a:buNone/>
            </a:pPr>
            <a:endParaRPr lang="en-US" sz="2100" dirty="0" smtClean="0"/>
          </a:p>
          <a:p>
            <a:r>
              <a:rPr lang="en-US" sz="2100" dirty="0" smtClean="0"/>
              <a:t>Bias Based Policing</a:t>
            </a:r>
          </a:p>
          <a:p>
            <a:endParaRPr lang="en-US" dirty="0" smtClean="0"/>
          </a:p>
          <a:p>
            <a:endParaRPr lang="en-US" dirty="0"/>
          </a:p>
        </p:txBody>
      </p:sp>
    </p:spTree>
    <p:extLst>
      <p:ext uri="{BB962C8B-B14F-4D97-AF65-F5344CB8AC3E}">
        <p14:creationId xmlns:p14="http://schemas.microsoft.com/office/powerpoint/2010/main" val="224424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Procedures</a:t>
            </a:r>
            <a:endParaRPr lang="en-US" dirty="0"/>
          </a:p>
        </p:txBody>
      </p:sp>
      <p:sp>
        <p:nvSpPr>
          <p:cNvPr id="3" name="Content Placeholder 2"/>
          <p:cNvSpPr>
            <a:spLocks noGrp="1"/>
          </p:cNvSpPr>
          <p:nvPr>
            <p:ph sz="half" idx="1"/>
          </p:nvPr>
        </p:nvSpPr>
        <p:spPr>
          <a:xfrm>
            <a:off x="228600" y="1773936"/>
            <a:ext cx="4648200" cy="4623816"/>
          </a:xfrm>
        </p:spPr>
        <p:txBody>
          <a:bodyPr>
            <a:normAutofit fontScale="47500" lnSpcReduction="20000"/>
          </a:bodyPr>
          <a:lstStyle/>
          <a:p>
            <a:pPr marL="118872" indent="0">
              <a:buNone/>
            </a:pPr>
            <a:r>
              <a:rPr lang="en-US" sz="4200" b="1" dirty="0" smtClean="0"/>
              <a:t>Procedural Updates</a:t>
            </a:r>
          </a:p>
          <a:p>
            <a:pPr marL="118872" indent="0">
              <a:buNone/>
            </a:pPr>
            <a:endParaRPr lang="en-US" dirty="0"/>
          </a:p>
          <a:p>
            <a:pPr marL="118872" indent="0">
              <a:buNone/>
            </a:pPr>
            <a:endParaRPr lang="en-US" dirty="0" smtClean="0"/>
          </a:p>
          <a:p>
            <a:r>
              <a:rPr lang="en-US" dirty="0" smtClean="0"/>
              <a:t>Continue to utilize resources of outside agencies, including </a:t>
            </a:r>
            <a:r>
              <a:rPr lang="en-US" dirty="0" err="1" smtClean="0"/>
              <a:t>Dutchess</a:t>
            </a:r>
            <a:r>
              <a:rPr lang="en-US" dirty="0" smtClean="0"/>
              <a:t> County Mobile Crisis Team</a:t>
            </a:r>
          </a:p>
          <a:p>
            <a:endParaRPr lang="en-US" dirty="0"/>
          </a:p>
          <a:p>
            <a:r>
              <a:rPr lang="en-US" dirty="0" smtClean="0"/>
              <a:t>Improve focused deterrence with Hot-Spot Policing</a:t>
            </a:r>
          </a:p>
          <a:p>
            <a:endParaRPr lang="en-US" dirty="0"/>
          </a:p>
          <a:p>
            <a:r>
              <a:rPr lang="en-US" dirty="0" smtClean="0"/>
              <a:t>Early Intervention System to identify &amp; correct problematic behavior</a:t>
            </a:r>
          </a:p>
          <a:p>
            <a:endParaRPr lang="en-US" dirty="0"/>
          </a:p>
          <a:p>
            <a:r>
              <a:rPr lang="en-US" dirty="0"/>
              <a:t>Civilian oversight provided by a Police Commissioner who serves at the pleasure of the Town Board or by the Town Board themselves who may also serve as such Police Commission </a:t>
            </a:r>
            <a:endParaRPr lang="en-US" dirty="0" smtClean="0"/>
          </a:p>
          <a:p>
            <a:pPr marL="118872" indent="0">
              <a:buNone/>
            </a:pPr>
            <a:endParaRPr lang="en-US" dirty="0"/>
          </a:p>
          <a:p>
            <a:r>
              <a:rPr lang="en-US" dirty="0"/>
              <a:t>Town Review Board comprised of elected civilian officials who are empowered to make final determination concerning investigation of complaints and impose disciplinary penalties with respect to department members </a:t>
            </a:r>
            <a:endParaRPr lang="en-US" dirty="0" smtClean="0"/>
          </a:p>
          <a:p>
            <a:endParaRPr lang="en-US" dirty="0"/>
          </a:p>
          <a:p>
            <a:r>
              <a:rPr lang="en-US" dirty="0" smtClean="0"/>
              <a:t>Targeted </a:t>
            </a:r>
            <a:r>
              <a:rPr lang="en-US" dirty="0"/>
              <a:t>traffic enforcement conducted to focus on addressing complaints and concerns of residents, does not support quotas formally, informally or in any other </a:t>
            </a:r>
            <a:r>
              <a:rPr lang="en-US" dirty="0" smtClean="0"/>
              <a:t>manner </a:t>
            </a:r>
            <a:endParaRPr lang="en-US" dirty="0"/>
          </a:p>
          <a:p>
            <a:pPr marL="118872" indent="0">
              <a:buNone/>
            </a:pPr>
            <a:endParaRPr lang="en-US" dirty="0"/>
          </a:p>
          <a:p>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1371600"/>
            <a:ext cx="3886200" cy="5181601"/>
          </a:xfrm>
        </p:spPr>
      </p:pic>
    </p:spTree>
    <p:extLst>
      <p:ext uri="{BB962C8B-B14F-4D97-AF65-F5344CB8AC3E}">
        <p14:creationId xmlns:p14="http://schemas.microsoft.com/office/powerpoint/2010/main" val="394511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2667000"/>
            <a:ext cx="4184232" cy="3002245"/>
          </a:xfrm>
        </p:spPr>
      </p:pic>
      <p:sp>
        <p:nvSpPr>
          <p:cNvPr id="4" name="Content Placeholder 3"/>
          <p:cNvSpPr>
            <a:spLocks noGrp="1"/>
          </p:cNvSpPr>
          <p:nvPr>
            <p:ph sz="half" idx="2"/>
          </p:nvPr>
        </p:nvSpPr>
        <p:spPr>
          <a:xfrm>
            <a:off x="4800600" y="1828800"/>
            <a:ext cx="4038600" cy="4623816"/>
          </a:xfrm>
        </p:spPr>
        <p:txBody>
          <a:bodyPr>
            <a:normAutofit fontScale="55000" lnSpcReduction="20000"/>
          </a:bodyPr>
          <a:lstStyle/>
          <a:p>
            <a:pPr marL="118872" indent="0">
              <a:buNone/>
            </a:pPr>
            <a:r>
              <a:rPr lang="en-US" sz="2900" b="1" dirty="0" smtClean="0"/>
              <a:t>Modernized Training Techniques</a:t>
            </a:r>
          </a:p>
          <a:p>
            <a:pPr marL="118872" indent="0">
              <a:buNone/>
            </a:pPr>
            <a:endParaRPr lang="en-US" dirty="0"/>
          </a:p>
          <a:p>
            <a:r>
              <a:rPr lang="en-US" dirty="0" smtClean="0"/>
              <a:t>Increase annual training to meet Accreditation standards</a:t>
            </a:r>
          </a:p>
          <a:p>
            <a:endParaRPr lang="en-US" dirty="0"/>
          </a:p>
          <a:p>
            <a:r>
              <a:rPr lang="en-US" dirty="0" smtClean="0"/>
              <a:t>Officer trained and certified to instruct Procedural </a:t>
            </a:r>
            <a:r>
              <a:rPr lang="en-US" dirty="0"/>
              <a:t>J</a:t>
            </a:r>
            <a:r>
              <a:rPr lang="en-US" dirty="0" smtClean="0"/>
              <a:t>ustice and </a:t>
            </a:r>
            <a:r>
              <a:rPr lang="en-US" dirty="0"/>
              <a:t>I</a:t>
            </a:r>
            <a:r>
              <a:rPr lang="en-US" dirty="0" smtClean="0"/>
              <a:t>mplicit Bias to department members and surrounding agencies</a:t>
            </a:r>
          </a:p>
          <a:p>
            <a:endParaRPr lang="en-US" dirty="0"/>
          </a:p>
          <a:p>
            <a:r>
              <a:rPr lang="en-US" dirty="0" smtClean="0"/>
              <a:t>Incorporate De-Escalation Tactics into Use of Force Training</a:t>
            </a:r>
          </a:p>
          <a:p>
            <a:endParaRPr lang="en-US" dirty="0"/>
          </a:p>
          <a:p>
            <a:r>
              <a:rPr lang="en-US" dirty="0" smtClean="0"/>
              <a:t>Officers to receive 8 hours of training each in Procedural Justice, Implicit Bias and De-Escalation</a:t>
            </a:r>
          </a:p>
          <a:p>
            <a:endParaRPr lang="en-US" dirty="0"/>
          </a:p>
          <a:p>
            <a:r>
              <a:rPr lang="en-US" dirty="0" smtClean="0"/>
              <a:t>Officers promoted required to attend state and department designated training</a:t>
            </a:r>
          </a:p>
          <a:p>
            <a:endParaRPr lang="en-US" dirty="0"/>
          </a:p>
          <a:p>
            <a:r>
              <a:rPr lang="en-US" dirty="0" smtClean="0"/>
              <a:t>Continue to provide use of cover, distance and time concept in firearms training</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70941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sz="half" idx="1"/>
          </p:nvPr>
        </p:nvSpPr>
        <p:spPr/>
        <p:txBody>
          <a:bodyPr/>
          <a:lstStyle/>
          <a:p>
            <a:pPr marL="118872" indent="0">
              <a:buNone/>
            </a:pPr>
            <a:r>
              <a:rPr lang="en-US" b="1" dirty="0" smtClean="0"/>
              <a:t>Less Lethal Munitions</a:t>
            </a:r>
            <a:endParaRPr lang="en-US" b="1" dirty="0"/>
          </a:p>
          <a:p>
            <a:pPr marL="118872" indent="0">
              <a:buNone/>
            </a:pPr>
            <a:endParaRPr lang="en-US" dirty="0"/>
          </a:p>
          <a:p>
            <a:r>
              <a:rPr lang="en-US" dirty="0" smtClean="0"/>
              <a:t>Department firearms repurposed to provide less lethal kinetic energy munitions to prevent and minimize death and injury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39231"/>
            <a:ext cx="4038600" cy="2692400"/>
          </a:xfrm>
        </p:spPr>
      </p:pic>
    </p:spTree>
    <p:extLst>
      <p:ext uri="{BB962C8B-B14F-4D97-AF65-F5344CB8AC3E}">
        <p14:creationId xmlns:p14="http://schemas.microsoft.com/office/powerpoint/2010/main" val="281223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Outreach</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18266"/>
            <a:ext cx="3862799" cy="3306555"/>
          </a:xfrm>
        </p:spPr>
      </p:pic>
      <p:sp>
        <p:nvSpPr>
          <p:cNvPr id="7" name="Content Placeholder 6"/>
          <p:cNvSpPr>
            <a:spLocks noGrp="1"/>
          </p:cNvSpPr>
          <p:nvPr>
            <p:ph sz="half" idx="2"/>
          </p:nvPr>
        </p:nvSpPr>
        <p:spPr>
          <a:xfrm>
            <a:off x="4495800" y="1676400"/>
            <a:ext cx="4191000" cy="4953000"/>
          </a:xfrm>
        </p:spPr>
        <p:txBody>
          <a:bodyPr>
            <a:normAutofit fontScale="55000" lnSpcReduction="20000"/>
          </a:bodyPr>
          <a:lstStyle/>
          <a:p>
            <a:pPr marL="118872" indent="0" algn="ctr">
              <a:buNone/>
            </a:pPr>
            <a:r>
              <a:rPr lang="en-US" sz="3600" b="1" dirty="0">
                <a:solidFill>
                  <a:srgbClr val="0070C0"/>
                </a:solidFill>
              </a:rPr>
              <a:t>Unity</a:t>
            </a:r>
            <a:r>
              <a:rPr lang="en-US" sz="3600" b="1" dirty="0"/>
              <a:t> through Comm</a:t>
            </a:r>
            <a:r>
              <a:rPr lang="en-US" sz="3600" b="1" dirty="0">
                <a:solidFill>
                  <a:srgbClr val="0070C0"/>
                </a:solidFill>
              </a:rPr>
              <a:t>unity</a:t>
            </a:r>
            <a:r>
              <a:rPr lang="en-US" sz="3600" b="1" dirty="0"/>
              <a:t> </a:t>
            </a:r>
            <a:r>
              <a:rPr lang="en-US" sz="3600" b="1" dirty="0" smtClean="0"/>
              <a:t>Policing</a:t>
            </a:r>
          </a:p>
          <a:p>
            <a:pPr marL="118872" indent="0">
              <a:buNone/>
            </a:pPr>
            <a:endParaRPr lang="en-US" b="1" dirty="0"/>
          </a:p>
          <a:p>
            <a:pPr marL="118872" indent="0" algn="ctr">
              <a:buNone/>
            </a:pPr>
            <a:r>
              <a:rPr lang="en-US" sz="2500" b="1" dirty="0" smtClean="0"/>
              <a:t>Expand Community Policing efforts through</a:t>
            </a:r>
          </a:p>
          <a:p>
            <a:pPr>
              <a:buFont typeface="Wingdings" panose="05000000000000000000" pitchFamily="2" charset="2"/>
              <a:buChar char="§"/>
            </a:pPr>
            <a:endParaRPr lang="en-US" sz="2500" dirty="0"/>
          </a:p>
          <a:p>
            <a:pPr>
              <a:buFont typeface="Wingdings" panose="05000000000000000000" pitchFamily="2" charset="2"/>
              <a:buChar char="§"/>
            </a:pPr>
            <a:r>
              <a:rPr lang="en-US" sz="2500" dirty="0" smtClean="0"/>
              <a:t>Domestic Violence Unit</a:t>
            </a:r>
          </a:p>
          <a:p>
            <a:pPr>
              <a:buFont typeface="Wingdings" panose="05000000000000000000" pitchFamily="2" charset="2"/>
              <a:buChar char="§"/>
            </a:pPr>
            <a:endParaRPr lang="en-US" sz="2500" dirty="0"/>
          </a:p>
          <a:p>
            <a:pPr>
              <a:buFont typeface="Wingdings" panose="05000000000000000000" pitchFamily="2" charset="2"/>
              <a:buChar char="§"/>
            </a:pPr>
            <a:r>
              <a:rPr lang="en-US" sz="2500" dirty="0" smtClean="0"/>
              <a:t>Police Chaplain and/or Clergy</a:t>
            </a:r>
          </a:p>
          <a:p>
            <a:pPr marL="118872" indent="0">
              <a:buNone/>
            </a:pPr>
            <a:endParaRPr lang="en-US" sz="2500" dirty="0" smtClean="0"/>
          </a:p>
          <a:p>
            <a:pPr>
              <a:buFont typeface="Wingdings" panose="05000000000000000000" pitchFamily="2" charset="2"/>
              <a:buChar char="§"/>
            </a:pPr>
            <a:r>
              <a:rPr lang="en-US" sz="2500" dirty="0" smtClean="0"/>
              <a:t>Police Youth Cadet Program</a:t>
            </a:r>
          </a:p>
          <a:p>
            <a:pPr marL="118872" indent="0">
              <a:buNone/>
            </a:pPr>
            <a:endParaRPr lang="en-US" sz="2500" dirty="0" smtClean="0"/>
          </a:p>
          <a:p>
            <a:pPr>
              <a:buFont typeface="Wingdings" panose="05000000000000000000" pitchFamily="2" charset="2"/>
              <a:buChar char="§"/>
            </a:pPr>
            <a:r>
              <a:rPr lang="en-US" sz="2500" dirty="0" smtClean="0"/>
              <a:t>Are You Ok? Program</a:t>
            </a:r>
          </a:p>
          <a:p>
            <a:pPr marL="118872" indent="0">
              <a:buNone/>
            </a:pPr>
            <a:endParaRPr lang="en-US" sz="2500" dirty="0" smtClean="0"/>
          </a:p>
          <a:p>
            <a:pPr>
              <a:buFont typeface="Wingdings" panose="05000000000000000000" pitchFamily="2" charset="2"/>
              <a:buChar char="§"/>
            </a:pPr>
            <a:r>
              <a:rPr lang="en-US" sz="2500" dirty="0" smtClean="0"/>
              <a:t>Resident Special Needs Program</a:t>
            </a:r>
          </a:p>
          <a:p>
            <a:pPr marL="118872" indent="0">
              <a:buNone/>
            </a:pPr>
            <a:endParaRPr lang="en-US" sz="2500" dirty="0" smtClean="0"/>
          </a:p>
          <a:p>
            <a:pPr>
              <a:buFont typeface="Wingdings" panose="05000000000000000000" pitchFamily="2" charset="2"/>
              <a:buChar char="§"/>
            </a:pPr>
            <a:r>
              <a:rPr lang="en-US" sz="2500" dirty="0" smtClean="0"/>
              <a:t>Child Safety Seat Program</a:t>
            </a:r>
          </a:p>
          <a:p>
            <a:pPr marL="118872" indent="0">
              <a:buNone/>
            </a:pPr>
            <a:endParaRPr lang="en-US" sz="2500" dirty="0" smtClean="0"/>
          </a:p>
          <a:p>
            <a:pPr>
              <a:buFont typeface="Wingdings" panose="05000000000000000000" pitchFamily="2" charset="2"/>
              <a:buChar char="§"/>
            </a:pPr>
            <a:r>
              <a:rPr lang="en-US" sz="2500" dirty="0" smtClean="0"/>
              <a:t>D.A.R.E. Program</a:t>
            </a:r>
          </a:p>
          <a:p>
            <a:pPr marL="118872" indent="0">
              <a:buNone/>
            </a:pPr>
            <a:endParaRPr lang="en-US" sz="2500" dirty="0" smtClean="0"/>
          </a:p>
          <a:p>
            <a:pPr>
              <a:buFont typeface="Wingdings" panose="05000000000000000000" pitchFamily="2" charset="2"/>
              <a:buChar char="§"/>
            </a:pPr>
            <a:r>
              <a:rPr lang="en-US" sz="2500" dirty="0" smtClean="0"/>
              <a:t>Use of Social Media to better inform the public and disseminate information</a:t>
            </a:r>
          </a:p>
          <a:p>
            <a:pPr marL="118872" indent="0">
              <a:buNone/>
            </a:pPr>
            <a:endParaRPr lang="en-US" sz="2500" dirty="0" smtClean="0"/>
          </a:p>
          <a:p>
            <a:pPr>
              <a:buFont typeface="Wingdings" panose="05000000000000000000" pitchFamily="2" charset="2"/>
              <a:buChar char="§"/>
            </a:pPr>
            <a:r>
              <a:rPr lang="en-US" sz="2500" dirty="0"/>
              <a:t>P</a:t>
            </a:r>
            <a:r>
              <a:rPr lang="en-US" sz="2500" dirty="0" smtClean="0"/>
              <a:t>rovide training for civilians in: </a:t>
            </a:r>
          </a:p>
          <a:p>
            <a:pPr marL="925830" lvl="1" indent="-514350">
              <a:buFont typeface="+mj-lt"/>
              <a:buAutoNum type="arabicPeriod"/>
            </a:pPr>
            <a:r>
              <a:rPr lang="en-US" sz="2500" dirty="0" smtClean="0"/>
              <a:t>Safe Car Stops</a:t>
            </a:r>
          </a:p>
          <a:p>
            <a:pPr marL="925830" lvl="1" indent="-514350">
              <a:buFont typeface="+mj-lt"/>
              <a:buAutoNum type="arabicPeriod"/>
            </a:pPr>
            <a:r>
              <a:rPr lang="en-US" sz="2500" dirty="0" smtClean="0"/>
              <a:t>Motor Vehicle Accident Safety </a:t>
            </a:r>
          </a:p>
          <a:p>
            <a:pPr marL="925830" lvl="1" indent="-514350">
              <a:buFont typeface="+mj-lt"/>
              <a:buAutoNum type="arabicPeriod"/>
            </a:pPr>
            <a:r>
              <a:rPr lang="en-US" sz="2500" dirty="0" smtClean="0"/>
              <a:t>Response to Active Shooter </a:t>
            </a:r>
          </a:p>
          <a:p>
            <a:pPr>
              <a:buFont typeface="Wingdings" panose="05000000000000000000" pitchFamily="2" charset="2"/>
              <a:buChar char="§"/>
            </a:pPr>
            <a:endParaRPr lang="en-US" dirty="0" smtClean="0"/>
          </a:p>
        </p:txBody>
      </p:sp>
    </p:spTree>
    <p:extLst>
      <p:ext uri="{BB962C8B-B14F-4D97-AF65-F5344CB8AC3E}">
        <p14:creationId xmlns:p14="http://schemas.microsoft.com/office/powerpoint/2010/main" val="222378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2819</TotalTime>
  <Words>1173</Words>
  <Application>Microsoft Office PowerPoint</Application>
  <PresentationFormat>On-screen Show (4:3)</PresentationFormat>
  <Paragraphs>225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Town of Fishkill Police   Reform &amp; Modernization  Final Presentation</vt:lpstr>
      <vt:lpstr>NY State Executive Order 203</vt:lpstr>
      <vt:lpstr>N.Y. State Accreditation</vt:lpstr>
      <vt:lpstr>Transparency &amp; Reporting</vt:lpstr>
      <vt:lpstr>General Orders</vt:lpstr>
      <vt:lpstr>Department Procedures</vt:lpstr>
      <vt:lpstr>Training</vt:lpstr>
      <vt:lpstr>Equipment</vt:lpstr>
      <vt:lpstr>Community Outreach</vt:lpstr>
      <vt:lpstr>Hiring &amp; Recruitment Process</vt:lpstr>
      <vt:lpstr>We would like to thank the Town of Fishkill and Police Advisory Council for their cooperation in helping us improve and create a better future for our residents.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Reform and  Modernization Plan</dc:title>
  <dc:creator>Keith</dc:creator>
  <cp:lastModifiedBy>Keith</cp:lastModifiedBy>
  <cp:revision>66</cp:revision>
  <dcterms:created xsi:type="dcterms:W3CDTF">2021-02-26T15:56:49Z</dcterms:created>
  <dcterms:modified xsi:type="dcterms:W3CDTF">2021-03-03T22:29:56Z</dcterms:modified>
</cp:coreProperties>
</file>